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6" r:id="rId2"/>
    <p:sldId id="284" r:id="rId3"/>
    <p:sldId id="257" r:id="rId4"/>
    <p:sldId id="258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71" r:id="rId15"/>
    <p:sldId id="273" r:id="rId16"/>
    <p:sldId id="274" r:id="rId17"/>
    <p:sldId id="275" r:id="rId18"/>
    <p:sldId id="277" r:id="rId19"/>
    <p:sldId id="278" r:id="rId20"/>
    <p:sldId id="279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5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37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38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00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353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534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4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625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915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6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47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530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12/10/2020</a:t>
            </a:fld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617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Gebetsprogramm 2021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07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3	Gemeindeleben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54574" cy="498840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200" dirty="0"/>
              <a:t>Wir bitten:</a:t>
            </a:r>
          </a:p>
          <a:p>
            <a:r>
              <a:rPr lang="de-DE" dirty="0"/>
              <a:t>Um Einheit und Frieden in den Gemeinden </a:t>
            </a:r>
            <a:r>
              <a:rPr lang="de-DE" i="1" dirty="0"/>
              <a:t>(</a:t>
            </a:r>
            <a:r>
              <a:rPr lang="de-DE" i="1" dirty="0" err="1"/>
              <a:t>Joh</a:t>
            </a:r>
            <a:r>
              <a:rPr lang="de-DE" i="1" dirty="0"/>
              <a:t> 17,20-21)</a:t>
            </a:r>
          </a:p>
          <a:p>
            <a:r>
              <a:rPr lang="de-DE" dirty="0" smtClean="0"/>
              <a:t>Um </a:t>
            </a:r>
            <a:r>
              <a:rPr lang="de-DE" dirty="0"/>
              <a:t>Neubelebung, Erweckung und Reinigung </a:t>
            </a:r>
            <a:r>
              <a:rPr lang="de-DE" i="1" dirty="0"/>
              <a:t>(</a:t>
            </a:r>
            <a:r>
              <a:rPr lang="de-DE" i="1" dirty="0" err="1"/>
              <a:t>Hebr</a:t>
            </a:r>
            <a:r>
              <a:rPr lang="de-DE" i="1" dirty="0"/>
              <a:t> </a:t>
            </a:r>
            <a:r>
              <a:rPr lang="de-DE" i="1" dirty="0" smtClean="0"/>
              <a:t>12,14-15; Off </a:t>
            </a:r>
            <a:r>
              <a:rPr lang="de-DE" i="1" dirty="0"/>
              <a:t>2,4-5)</a:t>
            </a:r>
          </a:p>
          <a:p>
            <a:r>
              <a:rPr lang="de-DE" dirty="0" smtClean="0"/>
              <a:t>Für </a:t>
            </a:r>
            <a:r>
              <a:rPr lang="de-DE" dirty="0"/>
              <a:t>Neubekehrte und um zahlenmäßiges Wachstum der </a:t>
            </a:r>
            <a:r>
              <a:rPr lang="de-DE" dirty="0" smtClean="0"/>
              <a:t>Gemeinde </a:t>
            </a:r>
            <a:r>
              <a:rPr lang="de-DE" i="1" dirty="0" smtClean="0"/>
              <a:t>(</a:t>
            </a:r>
            <a:r>
              <a:rPr lang="de-DE" i="1" dirty="0" err="1" smtClean="0"/>
              <a:t>Apg</a:t>
            </a:r>
            <a:r>
              <a:rPr lang="de-DE" i="1" dirty="0" smtClean="0"/>
              <a:t> </a:t>
            </a:r>
            <a:r>
              <a:rPr lang="de-DE" i="1" dirty="0"/>
              <a:t>2,47)</a:t>
            </a:r>
          </a:p>
          <a:p>
            <a:r>
              <a:rPr lang="de-DE" dirty="0" smtClean="0"/>
              <a:t>Um </a:t>
            </a:r>
            <a:r>
              <a:rPr lang="de-DE" dirty="0"/>
              <a:t>ein gutes Zeugnis der Christen in der Welt </a:t>
            </a:r>
            <a:r>
              <a:rPr lang="de-DE" i="1" dirty="0"/>
              <a:t>(2 Kor 3,3)</a:t>
            </a:r>
          </a:p>
          <a:p>
            <a:r>
              <a:rPr lang="de-DE" dirty="0" smtClean="0"/>
              <a:t>Um </a:t>
            </a:r>
            <a:r>
              <a:rPr lang="de-DE" dirty="0"/>
              <a:t>bessere Zusammenarbeit zwischen den Gemeinden</a:t>
            </a:r>
          </a:p>
          <a:p>
            <a:r>
              <a:rPr lang="de-DE" dirty="0" smtClean="0"/>
              <a:t>Um </a:t>
            </a:r>
            <a:r>
              <a:rPr lang="de-DE" dirty="0"/>
              <a:t>geisterfüllte Arbeiter in der Gemeinde </a:t>
            </a:r>
            <a:r>
              <a:rPr lang="de-DE" i="1" dirty="0"/>
              <a:t>(Kol 3,17; Gal 6,2)</a:t>
            </a:r>
          </a:p>
          <a:p>
            <a:r>
              <a:rPr lang="de-DE" dirty="0" smtClean="0"/>
              <a:t>Um </a:t>
            </a:r>
            <a:r>
              <a:rPr lang="de-DE" dirty="0"/>
              <a:t>Mitarbeiter für die Zurüstung der Gemeinden, die das </a:t>
            </a:r>
            <a:r>
              <a:rPr lang="de-DE" dirty="0" smtClean="0"/>
              <a:t>Wort klar </a:t>
            </a:r>
            <a:r>
              <a:rPr lang="de-DE" dirty="0"/>
              <a:t>verkündigen </a:t>
            </a:r>
            <a:r>
              <a:rPr lang="de-DE" i="1" dirty="0"/>
              <a:t>(</a:t>
            </a:r>
            <a:r>
              <a:rPr lang="de-DE" i="1" dirty="0" err="1"/>
              <a:t>Eph</a:t>
            </a:r>
            <a:r>
              <a:rPr lang="de-DE" i="1" dirty="0"/>
              <a:t> 4,11-12; </a:t>
            </a:r>
            <a:r>
              <a:rPr lang="de-DE" i="1" dirty="0" err="1"/>
              <a:t>Apg</a:t>
            </a:r>
            <a:r>
              <a:rPr lang="de-DE" i="1" dirty="0"/>
              <a:t> 20,27)</a:t>
            </a:r>
          </a:p>
          <a:p>
            <a:r>
              <a:rPr lang="de-DE" dirty="0" smtClean="0"/>
              <a:t>Für </a:t>
            </a:r>
            <a:r>
              <a:rPr lang="de-DE" dirty="0"/>
              <a:t>notleidende Christen in der Welt </a:t>
            </a:r>
            <a:r>
              <a:rPr lang="de-DE" i="1" dirty="0"/>
              <a:t>(</a:t>
            </a:r>
            <a:r>
              <a:rPr lang="de-DE" i="1" dirty="0" err="1"/>
              <a:t>Jes</a:t>
            </a:r>
            <a:r>
              <a:rPr lang="de-DE" i="1" dirty="0"/>
              <a:t> 58,7; </a:t>
            </a:r>
            <a:r>
              <a:rPr lang="de-DE" i="1" dirty="0" err="1"/>
              <a:t>Mt</a:t>
            </a:r>
            <a:r>
              <a:rPr lang="de-DE" i="1" dirty="0"/>
              <a:t> 25,35-36)</a:t>
            </a:r>
          </a:p>
          <a:p>
            <a:r>
              <a:rPr lang="de-DE" dirty="0" smtClean="0"/>
              <a:t>Für </a:t>
            </a:r>
            <a:r>
              <a:rPr lang="de-DE" dirty="0"/>
              <a:t>Kranke und im Glauben Schwachgewordene</a:t>
            </a:r>
          </a:p>
        </p:txBody>
      </p:sp>
    </p:spTree>
    <p:extLst>
      <p:ext uri="{BB962C8B-B14F-4D97-AF65-F5344CB8AC3E}">
        <p14:creationId xmlns:p14="http://schemas.microsoft.com/office/powerpoint/2010/main" val="23030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3	Gemeindeleben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/>
              <a:t>Aktuelle Dankes- &amp; Gebetsanliegen der </a:t>
            </a:r>
            <a:r>
              <a:rPr lang="de-DE" sz="3000" dirty="0" smtClean="0"/>
              <a:t>Gemeinde:</a:t>
            </a:r>
            <a:endParaRPr lang="de-DE" sz="3000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10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</a:t>
            </a:r>
            <a:r>
              <a:rPr lang="de-DE" dirty="0" smtClean="0"/>
              <a:t>4	Ehe </a:t>
            </a:r>
            <a:r>
              <a:rPr lang="de-DE" dirty="0"/>
              <a:t>und </a:t>
            </a:r>
            <a:r>
              <a:rPr lang="de-DE" dirty="0" smtClean="0"/>
              <a:t>Familie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8712" y="1841327"/>
            <a:ext cx="10769230" cy="4017472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00C6BB"/>
              </a:buClr>
              <a:buNone/>
            </a:pPr>
            <a:r>
              <a:rPr lang="de-DE" sz="3200" dirty="0"/>
              <a:t>Wir danken Gott:</a:t>
            </a:r>
          </a:p>
          <a:p>
            <a:r>
              <a:rPr lang="de-DE" dirty="0" smtClean="0"/>
              <a:t>Für </a:t>
            </a:r>
            <a:r>
              <a:rPr lang="de-DE" dirty="0"/>
              <a:t>das Geschenk der Ehe, der Familie und für die uns </a:t>
            </a:r>
            <a:r>
              <a:rPr lang="de-DE" dirty="0" smtClean="0"/>
              <a:t>anvertrauten Kinder </a:t>
            </a:r>
            <a:r>
              <a:rPr lang="de-DE" i="1" dirty="0"/>
              <a:t>(1 Mo 2,18)</a:t>
            </a:r>
          </a:p>
          <a:p>
            <a:r>
              <a:rPr lang="de-DE" dirty="0" smtClean="0"/>
              <a:t>Für </a:t>
            </a:r>
            <a:r>
              <a:rPr lang="de-DE" dirty="0"/>
              <a:t>die Bibel, als Grundlage der christlichen Erziehung </a:t>
            </a:r>
            <a:r>
              <a:rPr lang="de-DE" i="1" dirty="0"/>
              <a:t>(5 Mo 6,7)</a:t>
            </a:r>
          </a:p>
          <a:p>
            <a:r>
              <a:rPr lang="de-DE" dirty="0" smtClean="0"/>
              <a:t>Für </a:t>
            </a:r>
            <a:r>
              <a:rPr lang="de-DE" dirty="0"/>
              <a:t>den guten geistlichen Einfluss durch Familie, Gemeinde </a:t>
            </a:r>
            <a:r>
              <a:rPr lang="de-DE" dirty="0" smtClean="0"/>
              <a:t>und Schule </a:t>
            </a:r>
            <a:r>
              <a:rPr lang="de-DE" i="1" dirty="0"/>
              <a:t>(</a:t>
            </a:r>
            <a:r>
              <a:rPr lang="de-DE" i="1" dirty="0" err="1"/>
              <a:t>Ps</a:t>
            </a:r>
            <a:r>
              <a:rPr lang="de-DE" i="1" dirty="0"/>
              <a:t> 119,9)</a:t>
            </a:r>
          </a:p>
          <a:p>
            <a:r>
              <a:rPr lang="de-DE" dirty="0" smtClean="0"/>
              <a:t>Für </a:t>
            </a:r>
            <a:r>
              <a:rPr lang="de-DE" dirty="0"/>
              <a:t>die Liebe und Geborgenheit in den christlichen </a:t>
            </a:r>
            <a:r>
              <a:rPr lang="de-DE" dirty="0" smtClean="0"/>
              <a:t>Familien </a:t>
            </a:r>
            <a:r>
              <a:rPr lang="de-DE" i="1" dirty="0" smtClean="0"/>
              <a:t>(</a:t>
            </a:r>
            <a:r>
              <a:rPr lang="de-DE" i="1" dirty="0" err="1" smtClean="0"/>
              <a:t>Eph</a:t>
            </a:r>
            <a:r>
              <a:rPr lang="de-DE" i="1" dirty="0" smtClean="0"/>
              <a:t> </a:t>
            </a:r>
            <a:r>
              <a:rPr lang="de-DE" i="1" dirty="0"/>
              <a:t>5,33; </a:t>
            </a:r>
            <a:r>
              <a:rPr lang="de-DE" i="1" dirty="0" err="1"/>
              <a:t>Eph</a:t>
            </a:r>
            <a:r>
              <a:rPr lang="de-DE" i="1" dirty="0"/>
              <a:t> 6,1-4)</a:t>
            </a:r>
          </a:p>
          <a:p>
            <a:r>
              <a:rPr lang="de-DE" dirty="0" smtClean="0"/>
              <a:t>Für </a:t>
            </a:r>
            <a:r>
              <a:rPr lang="de-DE" dirty="0"/>
              <a:t>die Förderung und den Schutz der Familie durch </a:t>
            </a:r>
            <a:r>
              <a:rPr lang="de-DE" dirty="0" smtClean="0"/>
              <a:t>unseren Staat</a:t>
            </a:r>
          </a:p>
        </p:txBody>
      </p:sp>
    </p:spTree>
    <p:extLst>
      <p:ext uri="{BB962C8B-B14F-4D97-AF65-F5344CB8AC3E}">
        <p14:creationId xmlns:p14="http://schemas.microsoft.com/office/powerpoint/2010/main" val="156009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4	</a:t>
            </a:r>
            <a:r>
              <a:rPr lang="de-DE" dirty="0" smtClean="0"/>
              <a:t>Ehe </a:t>
            </a:r>
            <a:r>
              <a:rPr lang="de-DE" dirty="0"/>
              <a:t>und </a:t>
            </a:r>
            <a:r>
              <a:rPr lang="de-DE" dirty="0" smtClean="0"/>
              <a:t>Familie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9226" y="1690688"/>
            <a:ext cx="10554574" cy="48823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/>
              <a:t>Wir bitten:</a:t>
            </a:r>
          </a:p>
          <a:p>
            <a:r>
              <a:rPr lang="de-DE" dirty="0"/>
              <a:t>Um ein gesundes Ehe- und Familienleben nach </a:t>
            </a:r>
            <a:r>
              <a:rPr lang="de-DE" dirty="0" smtClean="0"/>
              <a:t>biblischen Prinzipien </a:t>
            </a:r>
            <a:r>
              <a:rPr lang="de-DE" i="1" dirty="0"/>
              <a:t>(</a:t>
            </a:r>
            <a:r>
              <a:rPr lang="de-DE" i="1" dirty="0" err="1"/>
              <a:t>Eph</a:t>
            </a:r>
            <a:r>
              <a:rPr lang="de-DE" i="1" dirty="0"/>
              <a:t> 5,21-33; 1 Petr 3,1-4)</a:t>
            </a:r>
          </a:p>
          <a:p>
            <a:r>
              <a:rPr lang="de-DE" dirty="0" smtClean="0"/>
              <a:t>Um </a:t>
            </a:r>
            <a:r>
              <a:rPr lang="de-DE" dirty="0"/>
              <a:t>die Erkenntnis der Wichtigkeit der Kindererziehung </a:t>
            </a:r>
            <a:r>
              <a:rPr lang="de-DE" i="1" dirty="0"/>
              <a:t>(</a:t>
            </a:r>
            <a:r>
              <a:rPr lang="de-DE" i="1" dirty="0" err="1"/>
              <a:t>Spr</a:t>
            </a:r>
            <a:r>
              <a:rPr lang="de-DE" i="1" dirty="0"/>
              <a:t> </a:t>
            </a:r>
            <a:r>
              <a:rPr lang="de-DE" i="1" dirty="0" smtClean="0"/>
              <a:t>22,6; </a:t>
            </a:r>
            <a:r>
              <a:rPr lang="de-DE" i="1" dirty="0" err="1" smtClean="0"/>
              <a:t>Ps</a:t>
            </a:r>
            <a:r>
              <a:rPr lang="de-DE" i="1" dirty="0" smtClean="0"/>
              <a:t> </a:t>
            </a:r>
            <a:r>
              <a:rPr lang="de-DE" i="1" dirty="0"/>
              <a:t>78,1-6)</a:t>
            </a:r>
          </a:p>
          <a:p>
            <a:r>
              <a:rPr lang="de-DE" dirty="0" smtClean="0"/>
              <a:t>Um </a:t>
            </a:r>
            <a:r>
              <a:rPr lang="de-DE" dirty="0"/>
              <a:t>gute Beziehungen zwischen den Generationen </a:t>
            </a:r>
            <a:r>
              <a:rPr lang="de-DE" i="1" dirty="0"/>
              <a:t>(Tit 2,2)</a:t>
            </a:r>
          </a:p>
          <a:p>
            <a:r>
              <a:rPr lang="de-DE" dirty="0" smtClean="0"/>
              <a:t>Für </a:t>
            </a:r>
            <a:r>
              <a:rPr lang="de-DE" dirty="0"/>
              <a:t>unsere Kinder und Jugendliche, dass sie mutige </a:t>
            </a:r>
            <a:r>
              <a:rPr lang="de-DE" dirty="0" smtClean="0"/>
              <a:t>Nachfolger Jesu </a:t>
            </a:r>
            <a:r>
              <a:rPr lang="de-DE" dirty="0"/>
              <a:t>werden </a:t>
            </a:r>
            <a:r>
              <a:rPr lang="de-DE" i="1" dirty="0"/>
              <a:t>(Dan 1,8)</a:t>
            </a:r>
          </a:p>
          <a:p>
            <a:r>
              <a:rPr lang="de-DE" dirty="0" smtClean="0"/>
              <a:t>Um </a:t>
            </a:r>
            <a:r>
              <a:rPr lang="de-DE" dirty="0"/>
              <a:t>Bekehrung nichtgläubiger Familienmitglieder</a:t>
            </a:r>
          </a:p>
          <a:p>
            <a:r>
              <a:rPr lang="de-DE" dirty="0" smtClean="0"/>
              <a:t>Für </a:t>
            </a:r>
            <a:r>
              <a:rPr lang="de-DE" dirty="0"/>
              <a:t>Witwen, Waisen und Alleinstehende </a:t>
            </a:r>
            <a:r>
              <a:rPr lang="de-DE" i="1" dirty="0"/>
              <a:t>(Jak 1,27)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8535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4	</a:t>
            </a:r>
            <a:r>
              <a:rPr lang="de-DE" dirty="0" smtClean="0"/>
              <a:t>Ehe </a:t>
            </a:r>
            <a:r>
              <a:rPr lang="de-DE" dirty="0"/>
              <a:t>und </a:t>
            </a:r>
            <a:r>
              <a:rPr lang="de-DE" dirty="0" smtClean="0"/>
              <a:t>Familie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/>
              <a:t>Aktuelle Dankes- &amp; Gebetsanliegen der </a:t>
            </a:r>
            <a:r>
              <a:rPr lang="de-DE" sz="3000" dirty="0" smtClean="0"/>
              <a:t>Gemeinde:</a:t>
            </a:r>
            <a:endParaRPr lang="de-DE" sz="3000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2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</a:t>
            </a:r>
            <a:r>
              <a:rPr lang="de-DE" dirty="0" smtClean="0"/>
              <a:t>5	</a:t>
            </a:r>
            <a:r>
              <a:rPr lang="de-DE" dirty="0"/>
              <a:t>Unser Land und unsere Regierung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Clr>
                <a:srgbClr val="00C6BB"/>
              </a:buClr>
              <a:buNone/>
            </a:pPr>
            <a:r>
              <a:rPr lang="de-DE" sz="3200" dirty="0"/>
              <a:t>Wir danken Gott:</a:t>
            </a:r>
          </a:p>
          <a:p>
            <a:r>
              <a:rPr lang="de-DE" dirty="0"/>
              <a:t>Für den Frieden und die Glaubensfreiheit in </a:t>
            </a:r>
            <a:r>
              <a:rPr lang="de-DE" dirty="0" smtClean="0"/>
              <a:t>Deutschland </a:t>
            </a:r>
            <a:r>
              <a:rPr lang="de-DE" i="1" dirty="0" smtClean="0"/>
              <a:t>(1 </a:t>
            </a:r>
            <a:r>
              <a:rPr lang="de-DE" i="1" dirty="0"/>
              <a:t>Tim 2,1-2)</a:t>
            </a:r>
          </a:p>
          <a:p>
            <a:r>
              <a:rPr lang="de-DE" dirty="0" smtClean="0"/>
              <a:t>Für </a:t>
            </a:r>
            <a:r>
              <a:rPr lang="de-DE" dirty="0"/>
              <a:t>unsere Bundes- und Landesregierung </a:t>
            </a:r>
            <a:r>
              <a:rPr lang="de-DE" i="1" dirty="0"/>
              <a:t>(</a:t>
            </a:r>
            <a:r>
              <a:rPr lang="de-DE" i="1" dirty="0" err="1"/>
              <a:t>Röm</a:t>
            </a:r>
            <a:r>
              <a:rPr lang="de-DE" i="1" dirty="0"/>
              <a:t> 13,1; Dan 4,32-34)</a:t>
            </a:r>
          </a:p>
          <a:p>
            <a:r>
              <a:rPr lang="de-DE" dirty="0" smtClean="0"/>
              <a:t>Für </a:t>
            </a:r>
            <a:r>
              <a:rPr lang="de-DE" dirty="0"/>
              <a:t>die Freiheit, als einzelne Gemeinde in Deutschland </a:t>
            </a:r>
            <a:r>
              <a:rPr lang="de-DE" dirty="0" smtClean="0"/>
              <a:t>und weltweit </a:t>
            </a:r>
            <a:r>
              <a:rPr lang="de-DE" dirty="0"/>
              <a:t>tätig zu sein</a:t>
            </a:r>
          </a:p>
          <a:p>
            <a:r>
              <a:rPr lang="de-DE" dirty="0" smtClean="0"/>
              <a:t>Für </a:t>
            </a:r>
            <a:r>
              <a:rPr lang="de-DE" dirty="0"/>
              <a:t>unser Land, für materielle Segnungen (Wohnung</a:t>
            </a:r>
            <a:r>
              <a:rPr lang="de-DE" dirty="0" smtClean="0"/>
              <a:t>,</a:t>
            </a:r>
            <a:r>
              <a:rPr lang="de-DE" dirty="0"/>
              <a:t> </a:t>
            </a:r>
            <a:r>
              <a:rPr lang="de-DE" dirty="0" smtClean="0"/>
              <a:t>Haus, Arbeits- </a:t>
            </a:r>
            <a:r>
              <a:rPr lang="de-DE" dirty="0"/>
              <a:t>und Ausbildungsplatz) </a:t>
            </a:r>
            <a:r>
              <a:rPr lang="de-DE" i="1" dirty="0"/>
              <a:t>(</a:t>
            </a:r>
            <a:r>
              <a:rPr lang="de-DE" i="1" dirty="0" err="1"/>
              <a:t>Mt</a:t>
            </a:r>
            <a:r>
              <a:rPr lang="de-DE" i="1" dirty="0"/>
              <a:t> 6,31-33)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9017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5	</a:t>
            </a:r>
            <a:r>
              <a:rPr lang="de-DE" dirty="0" smtClean="0"/>
              <a:t>Unser </a:t>
            </a:r>
            <a:r>
              <a:rPr lang="de-DE" dirty="0"/>
              <a:t>Land und unsere Regierung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9226" y="1890982"/>
            <a:ext cx="10554574" cy="480136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200" dirty="0"/>
              <a:t>Wir bitten:</a:t>
            </a:r>
          </a:p>
          <a:p>
            <a:r>
              <a:rPr lang="de-DE" dirty="0"/>
              <a:t>Für Kommunalpolitiker und Minister unserer </a:t>
            </a:r>
            <a:r>
              <a:rPr lang="de-DE" dirty="0" smtClean="0"/>
              <a:t>Bundesländer </a:t>
            </a:r>
            <a:r>
              <a:rPr lang="de-DE" i="1" dirty="0" smtClean="0"/>
              <a:t>(1 </a:t>
            </a:r>
            <a:r>
              <a:rPr lang="de-DE" i="1" dirty="0"/>
              <a:t>Tim 2,1-3; Tit 3,1)</a:t>
            </a:r>
          </a:p>
          <a:p>
            <a:r>
              <a:rPr lang="de-DE" dirty="0" smtClean="0"/>
              <a:t>Für </a:t>
            </a:r>
            <a:r>
              <a:rPr lang="de-DE" dirty="0"/>
              <a:t>den Erhalt biblischer Werte in der Gesetzgebung </a:t>
            </a:r>
            <a:r>
              <a:rPr lang="de-DE" dirty="0" smtClean="0"/>
              <a:t>unseres Landes </a:t>
            </a:r>
            <a:r>
              <a:rPr lang="de-DE" i="1" dirty="0"/>
              <a:t>(</a:t>
            </a:r>
            <a:r>
              <a:rPr lang="de-DE" i="1" dirty="0" err="1"/>
              <a:t>Jer</a:t>
            </a:r>
            <a:r>
              <a:rPr lang="de-DE" i="1" dirty="0"/>
              <a:t> 29,7)</a:t>
            </a:r>
          </a:p>
          <a:p>
            <a:r>
              <a:rPr lang="de-DE" dirty="0" smtClean="0"/>
              <a:t>Um </a:t>
            </a:r>
            <a:r>
              <a:rPr lang="de-DE" dirty="0"/>
              <a:t>Frieden und Erhaltung der Glaubensfreiheit</a:t>
            </a:r>
          </a:p>
          <a:p>
            <a:r>
              <a:rPr lang="de-DE" dirty="0" smtClean="0"/>
              <a:t>Um </a:t>
            </a:r>
            <a:r>
              <a:rPr lang="de-DE" dirty="0"/>
              <a:t>Weisheit der Regierungsbeamten im Umgang mit </a:t>
            </a:r>
            <a:r>
              <a:rPr lang="de-DE" dirty="0" smtClean="0"/>
              <a:t>nichtchristlichen Religionen</a:t>
            </a:r>
            <a:endParaRPr lang="de-DE" dirty="0"/>
          </a:p>
          <a:p>
            <a:r>
              <a:rPr lang="de-DE" dirty="0" smtClean="0"/>
              <a:t>Um </a:t>
            </a:r>
            <a:r>
              <a:rPr lang="de-DE" dirty="0"/>
              <a:t>Offenheit der örtlichen Bevölkerung für das Evangelium</a:t>
            </a:r>
          </a:p>
          <a:p>
            <a:r>
              <a:rPr lang="de-DE" dirty="0" smtClean="0"/>
              <a:t>Um </a:t>
            </a:r>
            <a:r>
              <a:rPr lang="de-DE" dirty="0"/>
              <a:t>ein friedliches Zusammenleben der vielen </a:t>
            </a:r>
            <a:r>
              <a:rPr lang="de-DE" dirty="0" smtClean="0"/>
              <a:t>ethnischen Gruppen </a:t>
            </a:r>
            <a:r>
              <a:rPr lang="de-DE" dirty="0"/>
              <a:t>im </a:t>
            </a:r>
            <a:r>
              <a:rPr lang="de-DE" dirty="0" smtClean="0"/>
              <a:t>Lande</a:t>
            </a:r>
          </a:p>
        </p:txBody>
      </p:sp>
    </p:spTree>
    <p:extLst>
      <p:ext uri="{BB962C8B-B14F-4D97-AF65-F5344CB8AC3E}">
        <p14:creationId xmlns:p14="http://schemas.microsoft.com/office/powerpoint/2010/main" val="13973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5	Unser Land und unsere Regierung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/>
              <a:t>Aktuelle Dankes- &amp; Gebetsanliegen der </a:t>
            </a:r>
            <a:r>
              <a:rPr lang="de-DE" sz="3000" dirty="0" smtClean="0"/>
              <a:t>Gemeinde:</a:t>
            </a:r>
            <a:endParaRPr lang="de-DE" sz="3000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5452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</a:t>
            </a:r>
            <a:r>
              <a:rPr lang="de-DE" dirty="0" smtClean="0"/>
              <a:t>6	</a:t>
            </a:r>
            <a:r>
              <a:rPr lang="de-DE" dirty="0"/>
              <a:t>Jüngerschaft und Evangelisation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9226" y="1590805"/>
            <a:ext cx="10554574" cy="511479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Clr>
                <a:srgbClr val="00C6BB"/>
              </a:buClr>
              <a:buNone/>
            </a:pPr>
            <a:r>
              <a:rPr lang="de-DE" sz="3200" dirty="0"/>
              <a:t>Wir danken Gott:</a:t>
            </a:r>
          </a:p>
          <a:p>
            <a:r>
              <a:rPr lang="de-DE" dirty="0"/>
              <a:t>Für das Heil, das allen Menschen zugänglich ist </a:t>
            </a:r>
            <a:r>
              <a:rPr lang="de-DE" i="1" dirty="0"/>
              <a:t>(1 Petr 1,3)</a:t>
            </a:r>
          </a:p>
          <a:p>
            <a:r>
              <a:rPr lang="de-DE" dirty="0" smtClean="0"/>
              <a:t>Für </a:t>
            </a:r>
            <a:r>
              <a:rPr lang="de-DE" dirty="0"/>
              <a:t>die missionarische und </a:t>
            </a:r>
            <a:r>
              <a:rPr lang="de-DE" dirty="0" err="1"/>
              <a:t>evangelistische</a:t>
            </a:r>
            <a:r>
              <a:rPr lang="de-DE" dirty="0"/>
              <a:t> Tätigkeit als </a:t>
            </a:r>
            <a:r>
              <a:rPr lang="de-DE" dirty="0" smtClean="0"/>
              <a:t>örtliche Gemeinde </a:t>
            </a:r>
            <a:r>
              <a:rPr lang="de-DE" i="1" dirty="0"/>
              <a:t>(1 Tim 2,2-6)</a:t>
            </a:r>
          </a:p>
          <a:p>
            <a:r>
              <a:rPr lang="de-DE" dirty="0" smtClean="0"/>
              <a:t>Für </a:t>
            </a:r>
            <a:r>
              <a:rPr lang="de-DE" dirty="0"/>
              <a:t>die missionarischen Möglichkeiten im Berufsleben, in </a:t>
            </a:r>
            <a:r>
              <a:rPr lang="de-DE" dirty="0" smtClean="0"/>
              <a:t>der Nachbarschaft </a:t>
            </a:r>
            <a:r>
              <a:rPr lang="de-DE" dirty="0"/>
              <a:t>und Verwandtschaft</a:t>
            </a:r>
          </a:p>
          <a:p>
            <a:r>
              <a:rPr lang="de-DE" dirty="0" smtClean="0"/>
              <a:t>Für </a:t>
            </a:r>
            <a:r>
              <a:rPr lang="de-DE" dirty="0"/>
              <a:t>die Arbeiter im Reiche Gottes, die sich aufopfernd und </a:t>
            </a:r>
            <a:r>
              <a:rPr lang="de-DE" dirty="0" smtClean="0"/>
              <a:t>unermüdlich einsetzen </a:t>
            </a:r>
            <a:r>
              <a:rPr lang="de-DE" i="1" dirty="0"/>
              <a:t>(2 Kor 4,1)</a:t>
            </a:r>
          </a:p>
          <a:p>
            <a:r>
              <a:rPr lang="de-DE" dirty="0" smtClean="0"/>
              <a:t>Für </a:t>
            </a:r>
            <a:r>
              <a:rPr lang="de-DE" dirty="0"/>
              <a:t>die Glaubensfreiheit und die weltweite Verkündigung </a:t>
            </a:r>
            <a:r>
              <a:rPr lang="de-DE" dirty="0" smtClean="0"/>
              <a:t>des Evangeliums </a:t>
            </a:r>
            <a:r>
              <a:rPr lang="de-DE" i="1" dirty="0"/>
              <a:t>(</a:t>
            </a:r>
            <a:r>
              <a:rPr lang="de-DE" i="1" dirty="0" err="1"/>
              <a:t>Eph</a:t>
            </a:r>
            <a:r>
              <a:rPr lang="de-DE" i="1" dirty="0"/>
              <a:t> 3,1-8; 2 Tim 1,9-11)</a:t>
            </a:r>
          </a:p>
          <a:p>
            <a:r>
              <a:rPr lang="de-DE" dirty="0" smtClean="0"/>
              <a:t>Für </a:t>
            </a:r>
            <a:r>
              <a:rPr lang="de-DE" dirty="0"/>
              <a:t>die günstigen Umstände der weltweiten </a:t>
            </a:r>
            <a:r>
              <a:rPr lang="de-DE" dirty="0" err="1" smtClean="0"/>
              <a:t>Evangeliumsverbreitung</a:t>
            </a:r>
            <a:r>
              <a:rPr lang="de-DE" dirty="0"/>
              <a:t> </a:t>
            </a:r>
            <a:r>
              <a:rPr lang="de-DE" dirty="0" smtClean="0"/>
              <a:t>(Reisebedingungen</a:t>
            </a:r>
            <a:r>
              <a:rPr lang="de-DE" dirty="0"/>
              <a:t>, Radio, Internet und andere Medien</a:t>
            </a:r>
            <a:r>
              <a:rPr lang="de-DE" dirty="0" smtClean="0"/>
              <a:t>) </a:t>
            </a:r>
            <a:r>
              <a:rPr lang="de-DE" i="1" dirty="0" smtClean="0"/>
              <a:t>(</a:t>
            </a:r>
            <a:r>
              <a:rPr lang="de-DE" i="1" dirty="0" err="1"/>
              <a:t>Apg</a:t>
            </a:r>
            <a:r>
              <a:rPr lang="de-DE" i="1" dirty="0"/>
              <a:t> 16,9-10</a:t>
            </a:r>
            <a:r>
              <a:rPr lang="de-DE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900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6	 Jüngerschaft und Evangelisation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8713" y="1690689"/>
            <a:ext cx="10554574" cy="464873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3200" dirty="0"/>
              <a:t>Wir bitten:</a:t>
            </a:r>
          </a:p>
          <a:p>
            <a:r>
              <a:rPr lang="de-DE" dirty="0"/>
              <a:t>Um geistliche Erweckung um In- und Ausland </a:t>
            </a:r>
            <a:r>
              <a:rPr lang="de-DE" i="1" dirty="0"/>
              <a:t>(Kol 4,3-4)</a:t>
            </a:r>
          </a:p>
          <a:p>
            <a:r>
              <a:rPr lang="de-DE" dirty="0" smtClean="0"/>
              <a:t>Um </a:t>
            </a:r>
            <a:r>
              <a:rPr lang="de-DE" dirty="0"/>
              <a:t>ein gutes Zeugnis der Christen in der Welt </a:t>
            </a:r>
            <a:r>
              <a:rPr lang="de-DE" i="1" dirty="0"/>
              <a:t>(2 Kor 3,3)</a:t>
            </a:r>
          </a:p>
          <a:p>
            <a:r>
              <a:rPr lang="de-DE" dirty="0" smtClean="0"/>
              <a:t>Um </a:t>
            </a:r>
            <a:r>
              <a:rPr lang="de-DE" dirty="0"/>
              <a:t>Missions- und Gemeindegründungsarbeit </a:t>
            </a:r>
            <a:r>
              <a:rPr lang="de-DE" dirty="0" smtClean="0"/>
              <a:t>weltweit </a:t>
            </a:r>
            <a:r>
              <a:rPr lang="de-DE" i="1" dirty="0" smtClean="0"/>
              <a:t>(1 </a:t>
            </a:r>
            <a:r>
              <a:rPr lang="de-DE" i="1" dirty="0" err="1"/>
              <a:t>Thess</a:t>
            </a:r>
            <a:r>
              <a:rPr lang="de-DE" i="1" dirty="0"/>
              <a:t> 1,6-8)</a:t>
            </a:r>
          </a:p>
          <a:p>
            <a:r>
              <a:rPr lang="de-DE" dirty="0" smtClean="0"/>
              <a:t>Um </a:t>
            </a:r>
            <a:r>
              <a:rPr lang="de-DE" dirty="0"/>
              <a:t>geistliche und leibliche Bewahrung der Evangelisten </a:t>
            </a:r>
            <a:r>
              <a:rPr lang="de-DE" dirty="0" smtClean="0"/>
              <a:t>und Missionare </a:t>
            </a:r>
            <a:r>
              <a:rPr lang="de-DE" dirty="0"/>
              <a:t>und deren Familien</a:t>
            </a:r>
          </a:p>
          <a:p>
            <a:r>
              <a:rPr lang="de-DE" dirty="0" smtClean="0"/>
              <a:t>Für </a:t>
            </a:r>
            <a:r>
              <a:rPr lang="de-DE" dirty="0"/>
              <a:t>den </a:t>
            </a:r>
            <a:r>
              <a:rPr lang="de-DE" dirty="0" err="1"/>
              <a:t>evangelistisch</a:t>
            </a:r>
            <a:r>
              <a:rPr lang="de-DE" dirty="0"/>
              <a:t>-missionarischen Dienst der </a:t>
            </a:r>
            <a:r>
              <a:rPr lang="de-DE" dirty="0" smtClean="0"/>
              <a:t>Gemeinden </a:t>
            </a:r>
            <a:r>
              <a:rPr lang="de-DE" i="1" dirty="0" smtClean="0"/>
              <a:t>(</a:t>
            </a:r>
            <a:r>
              <a:rPr lang="de-DE" i="1" dirty="0" err="1" smtClean="0"/>
              <a:t>Hes</a:t>
            </a:r>
            <a:r>
              <a:rPr lang="de-DE" i="1" dirty="0" smtClean="0"/>
              <a:t> </a:t>
            </a:r>
            <a:r>
              <a:rPr lang="de-DE" i="1" dirty="0"/>
              <a:t>33,11)</a:t>
            </a:r>
          </a:p>
          <a:p>
            <a:r>
              <a:rPr lang="de-DE" dirty="0" smtClean="0"/>
              <a:t>Um </a:t>
            </a:r>
            <a:r>
              <a:rPr lang="de-DE" dirty="0"/>
              <a:t>Weisheit bei der Weitergabe des Evangeliums </a:t>
            </a:r>
            <a:r>
              <a:rPr lang="de-DE" dirty="0" smtClean="0"/>
              <a:t>an Nichtchristen </a:t>
            </a:r>
            <a:r>
              <a:rPr lang="de-DE" i="1" dirty="0"/>
              <a:t>(</a:t>
            </a:r>
            <a:r>
              <a:rPr lang="de-DE" i="1" dirty="0" err="1"/>
              <a:t>Apg</a:t>
            </a:r>
            <a:r>
              <a:rPr lang="de-DE" i="1" dirty="0"/>
              <a:t> 8,34)</a:t>
            </a:r>
          </a:p>
          <a:p>
            <a:r>
              <a:rPr lang="de-DE" dirty="0" smtClean="0"/>
              <a:t>Für </a:t>
            </a:r>
            <a:r>
              <a:rPr lang="de-DE" dirty="0"/>
              <a:t>Menschen aus unserem Umkreis, die Jesus noch nicht kennen</a:t>
            </a:r>
          </a:p>
        </p:txBody>
      </p:sp>
    </p:spTree>
    <p:extLst>
      <p:ext uri="{BB962C8B-B14F-4D97-AF65-F5344CB8AC3E}">
        <p14:creationId xmlns:p14="http://schemas.microsoft.com/office/powerpoint/2010/main" val="146282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4" name="Titel 1"/>
          <p:cNvSpPr>
            <a:spLocks noGrp="1"/>
          </p:cNvSpPr>
          <p:nvPr/>
        </p:nvSpPr>
        <p:spPr>
          <a:xfrm>
            <a:off x="1524000" y="727150"/>
            <a:ext cx="9144000" cy="527843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i="1" dirty="0" smtClean="0"/>
              <a:t>Hinweis an die Techniker:</a:t>
            </a:r>
            <a:br>
              <a:rPr lang="de-DE" i="1" dirty="0" smtClean="0"/>
            </a:br>
            <a:r>
              <a:rPr lang="de-DE" i="1" dirty="0" smtClean="0"/>
              <a:t>Diese PPT ist sehr schlicht gehalten.</a:t>
            </a:r>
            <a:br>
              <a:rPr lang="de-DE" i="1" dirty="0" smtClean="0"/>
            </a:br>
            <a:r>
              <a:rPr lang="de-DE" i="1" dirty="0" smtClean="0"/>
              <a:t>Sie kann nach Belieben ergänzt, erweitert, farbig und mit Gemeinde-Logo hinterlegt werden.</a:t>
            </a:r>
            <a:endParaRPr lang="de-DE" i="1" dirty="0"/>
          </a:p>
        </p:txBody>
      </p:sp>
    </p:spTree>
    <p:extLst>
      <p:ext uri="{BB962C8B-B14F-4D97-AF65-F5344CB8AC3E}">
        <p14:creationId xmlns:p14="http://schemas.microsoft.com/office/powerpoint/2010/main" val="2002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6	Jüngerschaft und Evangelisation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/>
              <a:t>Aktuelle Dankes- &amp; Gebetsanliegen der </a:t>
            </a:r>
            <a:r>
              <a:rPr lang="de-DE" sz="3000" dirty="0" smtClean="0"/>
              <a:t>Gemeinde:</a:t>
            </a:r>
            <a:endParaRPr lang="de-DE" sz="3000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880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</a:t>
            </a:r>
            <a:r>
              <a:rPr lang="de-DE" dirty="0" smtClean="0"/>
              <a:t>7	</a:t>
            </a:r>
            <a:r>
              <a:rPr lang="de-DE" dirty="0"/>
              <a:t>Unsere Hoffnung </a:t>
            </a:r>
            <a:r>
              <a:rPr lang="de-DE" dirty="0" smtClean="0"/>
              <a:t>– </a:t>
            </a:r>
            <a:br>
              <a:rPr lang="de-DE" dirty="0" smtClean="0"/>
            </a:br>
            <a:r>
              <a:rPr lang="de-DE" dirty="0"/>
              <a:t>	</a:t>
            </a:r>
            <a:r>
              <a:rPr lang="de-DE" dirty="0" smtClean="0"/>
              <a:t>	Wiederkunft </a:t>
            </a:r>
            <a:r>
              <a:rPr lang="de-DE" dirty="0"/>
              <a:t>des Herrn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8712" y="1966587"/>
            <a:ext cx="10554574" cy="4317836"/>
          </a:xfrm>
        </p:spPr>
        <p:txBody>
          <a:bodyPr>
            <a:normAutofit fontScale="92500"/>
          </a:bodyPr>
          <a:lstStyle/>
          <a:p>
            <a:pPr marL="0" lvl="0" indent="0">
              <a:buClr>
                <a:srgbClr val="00C6BB"/>
              </a:buClr>
              <a:buNone/>
            </a:pPr>
            <a:r>
              <a:rPr lang="de-DE" sz="3200" dirty="0"/>
              <a:t>Wir danken Gott:</a:t>
            </a:r>
          </a:p>
          <a:p>
            <a:r>
              <a:rPr lang="de-DE" dirty="0"/>
              <a:t>Für die Verheißung seiner Wiederkunft </a:t>
            </a:r>
            <a:r>
              <a:rPr lang="de-DE" i="1" dirty="0"/>
              <a:t>(</a:t>
            </a:r>
            <a:r>
              <a:rPr lang="de-DE" i="1" dirty="0" err="1"/>
              <a:t>Joh</a:t>
            </a:r>
            <a:r>
              <a:rPr lang="de-DE" i="1" dirty="0"/>
              <a:t> 14,3)</a:t>
            </a:r>
          </a:p>
          <a:p>
            <a:r>
              <a:rPr lang="de-DE" dirty="0" smtClean="0"/>
              <a:t>Für </a:t>
            </a:r>
            <a:r>
              <a:rPr lang="de-DE" dirty="0"/>
              <a:t>die vorbereitende Gnade Gottes </a:t>
            </a:r>
            <a:r>
              <a:rPr lang="de-DE" i="1" dirty="0"/>
              <a:t>(Tit 2,11-14)</a:t>
            </a:r>
          </a:p>
          <a:p>
            <a:r>
              <a:rPr lang="de-DE" dirty="0" smtClean="0"/>
              <a:t>Für </a:t>
            </a:r>
            <a:r>
              <a:rPr lang="de-DE" dirty="0"/>
              <a:t>unser Bürgerrecht im Himmel, das Er uns vorbereitet </a:t>
            </a:r>
            <a:r>
              <a:rPr lang="de-DE" dirty="0" smtClean="0"/>
              <a:t>hat </a:t>
            </a:r>
            <a:r>
              <a:rPr lang="en-US" i="1" dirty="0" smtClean="0"/>
              <a:t>(</a:t>
            </a:r>
            <a:r>
              <a:rPr lang="en-US" i="1" dirty="0" err="1" smtClean="0"/>
              <a:t>Eph</a:t>
            </a:r>
            <a:r>
              <a:rPr lang="en-US" i="1" dirty="0" smtClean="0"/>
              <a:t> </a:t>
            </a:r>
            <a:r>
              <a:rPr lang="en-US" i="1" dirty="0"/>
              <a:t>2,19; 2 </a:t>
            </a:r>
            <a:r>
              <a:rPr lang="en-US" i="1" dirty="0" err="1"/>
              <a:t>Kor</a:t>
            </a:r>
            <a:r>
              <a:rPr lang="en-US" i="1" dirty="0"/>
              <a:t> 5,3; Off 21,3-4)</a:t>
            </a:r>
          </a:p>
          <a:p>
            <a:r>
              <a:rPr lang="de-DE" dirty="0" smtClean="0"/>
              <a:t>Für </a:t>
            </a:r>
            <a:r>
              <a:rPr lang="de-DE" dirty="0"/>
              <a:t>die Verheißung der Nähe Gottes in der letzten </a:t>
            </a:r>
            <a:r>
              <a:rPr lang="de-DE" dirty="0" smtClean="0"/>
              <a:t>Zeit </a:t>
            </a:r>
            <a:r>
              <a:rPr lang="de-DE" i="1" dirty="0" smtClean="0"/>
              <a:t>(Off </a:t>
            </a:r>
            <a:r>
              <a:rPr lang="de-DE" i="1" dirty="0"/>
              <a:t>1,17-18)</a:t>
            </a:r>
          </a:p>
          <a:p>
            <a:r>
              <a:rPr lang="de-DE" dirty="0" smtClean="0"/>
              <a:t>Für </a:t>
            </a:r>
            <a:r>
              <a:rPr lang="de-DE" dirty="0"/>
              <a:t>die große Geduld Gottes mit uns </a:t>
            </a:r>
            <a:r>
              <a:rPr lang="de-DE" i="1" dirty="0"/>
              <a:t>(2 Petr 3,9)</a:t>
            </a:r>
          </a:p>
          <a:p>
            <a:r>
              <a:rPr lang="de-DE" dirty="0" smtClean="0"/>
              <a:t>Für </a:t>
            </a:r>
            <a:r>
              <a:rPr lang="de-DE" dirty="0"/>
              <a:t>die Bewahrung des Glaubens bis zu seiner </a:t>
            </a:r>
            <a:r>
              <a:rPr lang="de-DE" dirty="0" smtClean="0"/>
              <a:t>Wiederkunft </a:t>
            </a:r>
            <a:r>
              <a:rPr lang="de-DE" i="1" dirty="0" smtClean="0"/>
              <a:t>(1 </a:t>
            </a:r>
            <a:r>
              <a:rPr lang="de-DE" i="1" dirty="0" err="1"/>
              <a:t>Thess</a:t>
            </a:r>
            <a:r>
              <a:rPr lang="de-DE" i="1" dirty="0"/>
              <a:t> 5,23)</a:t>
            </a:r>
          </a:p>
          <a:p>
            <a:r>
              <a:rPr lang="de-DE" dirty="0" smtClean="0"/>
              <a:t>Für </a:t>
            </a:r>
            <a:r>
              <a:rPr lang="de-DE" dirty="0"/>
              <a:t>seine Zusage des ewigen Lebens</a:t>
            </a:r>
          </a:p>
        </p:txBody>
      </p:sp>
    </p:spTree>
    <p:extLst>
      <p:ext uri="{BB962C8B-B14F-4D97-AF65-F5344CB8AC3E}">
        <p14:creationId xmlns:p14="http://schemas.microsoft.com/office/powerpoint/2010/main" val="3142514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7	</a:t>
            </a:r>
            <a:r>
              <a:rPr lang="de-DE" dirty="0" smtClean="0"/>
              <a:t>Unsere </a:t>
            </a:r>
            <a:r>
              <a:rPr lang="de-DE" dirty="0"/>
              <a:t>Hoffnung – </a:t>
            </a:r>
            <a:br>
              <a:rPr lang="de-DE" dirty="0"/>
            </a:br>
            <a:r>
              <a:rPr lang="de-DE" dirty="0"/>
              <a:t>		Wiederkunft des Herrn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9226" y="1690688"/>
            <a:ext cx="10554574" cy="4710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3200" dirty="0"/>
              <a:t>Wir bitten:</a:t>
            </a:r>
          </a:p>
          <a:p>
            <a:r>
              <a:rPr lang="de-DE" dirty="0"/>
              <a:t>Um Wachsamkeit und Standhaftigkeit der Kinder Gottes in </a:t>
            </a:r>
            <a:r>
              <a:rPr lang="de-DE" dirty="0" smtClean="0"/>
              <a:t>der Endzeit </a:t>
            </a:r>
            <a:r>
              <a:rPr lang="de-DE" i="1" dirty="0"/>
              <a:t>(1 </a:t>
            </a:r>
            <a:r>
              <a:rPr lang="de-DE" i="1" dirty="0" err="1"/>
              <a:t>Thess</a:t>
            </a:r>
            <a:r>
              <a:rPr lang="de-DE" i="1" dirty="0"/>
              <a:t> 5,1-11)</a:t>
            </a:r>
          </a:p>
          <a:p>
            <a:r>
              <a:rPr lang="de-DE" dirty="0" smtClean="0"/>
              <a:t>Um </a:t>
            </a:r>
            <a:r>
              <a:rPr lang="de-DE" dirty="0"/>
              <a:t>ein bewusstes Leben in der Heiligung unter der Gnade </a:t>
            </a:r>
            <a:r>
              <a:rPr lang="de-DE" dirty="0" smtClean="0"/>
              <a:t>Gottes </a:t>
            </a:r>
            <a:r>
              <a:rPr lang="de-DE" i="1" dirty="0" smtClean="0"/>
              <a:t>(</a:t>
            </a:r>
            <a:r>
              <a:rPr lang="de-DE" i="1" dirty="0" err="1" smtClean="0"/>
              <a:t>Hebr</a:t>
            </a:r>
            <a:r>
              <a:rPr lang="de-DE" i="1" dirty="0" smtClean="0"/>
              <a:t> </a:t>
            </a:r>
            <a:r>
              <a:rPr lang="de-DE" i="1" dirty="0"/>
              <a:t>12,14; Phil 2,13)</a:t>
            </a:r>
          </a:p>
          <a:p>
            <a:r>
              <a:rPr lang="de-DE" dirty="0" smtClean="0"/>
              <a:t>Um </a:t>
            </a:r>
            <a:r>
              <a:rPr lang="de-DE" dirty="0"/>
              <a:t>lebensprägende Erwartung der Wiederkunft </a:t>
            </a:r>
            <a:r>
              <a:rPr lang="de-DE" i="1" dirty="0"/>
              <a:t>(</a:t>
            </a:r>
            <a:r>
              <a:rPr lang="de-DE" i="1" dirty="0" err="1"/>
              <a:t>Mt</a:t>
            </a:r>
            <a:r>
              <a:rPr lang="de-DE" i="1" dirty="0"/>
              <a:t> </a:t>
            </a:r>
            <a:r>
              <a:rPr lang="de-DE" i="1" dirty="0" smtClean="0"/>
              <a:t>6,5-15; Tit </a:t>
            </a:r>
            <a:r>
              <a:rPr lang="de-DE" i="1" dirty="0"/>
              <a:t>2,13)</a:t>
            </a:r>
          </a:p>
          <a:p>
            <a:r>
              <a:rPr lang="de-DE" dirty="0" smtClean="0"/>
              <a:t>Um </a:t>
            </a:r>
            <a:r>
              <a:rPr lang="de-DE" dirty="0"/>
              <a:t>Trost für Leidende im Blick auf die Ewigkeit </a:t>
            </a:r>
            <a:r>
              <a:rPr lang="de-DE" i="1" dirty="0"/>
              <a:t>(Phil 4,19)</a:t>
            </a:r>
          </a:p>
          <a:p>
            <a:r>
              <a:rPr lang="de-DE" dirty="0" smtClean="0"/>
              <a:t>Um </a:t>
            </a:r>
            <a:r>
              <a:rPr lang="de-DE" dirty="0"/>
              <a:t>reiche Frucht für das Reich Gottes </a:t>
            </a:r>
            <a:r>
              <a:rPr lang="de-DE" i="1" dirty="0"/>
              <a:t>(</a:t>
            </a:r>
            <a:r>
              <a:rPr lang="de-DE" i="1" dirty="0" err="1"/>
              <a:t>Mt</a:t>
            </a:r>
            <a:r>
              <a:rPr lang="de-DE" i="1" dirty="0"/>
              <a:t> 25,21)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927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7	</a:t>
            </a:r>
            <a:r>
              <a:rPr lang="de-DE" dirty="0" smtClean="0"/>
              <a:t>Unsere </a:t>
            </a:r>
            <a:r>
              <a:rPr lang="de-DE" dirty="0"/>
              <a:t>Hoffnung – </a:t>
            </a:r>
            <a:br>
              <a:rPr lang="de-DE" dirty="0"/>
            </a:br>
            <a:r>
              <a:rPr lang="de-DE" dirty="0"/>
              <a:t>		Wiederkunft des Herrn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/>
              <a:t>Aktuelle Dankes- &amp; Gebetsanliegen der </a:t>
            </a:r>
            <a:r>
              <a:rPr lang="de-DE" sz="3000" dirty="0" smtClean="0"/>
              <a:t>Gemeinde:</a:t>
            </a:r>
            <a:endParaRPr lang="de-DE" sz="3000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08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</a:t>
            </a:r>
            <a:r>
              <a:rPr lang="de-DE" dirty="0" smtClean="0"/>
              <a:t>1	Rückblick auf das Jahr 2020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8712" y="1690688"/>
            <a:ext cx="10752604" cy="496780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de-DE" sz="3200" dirty="0"/>
              <a:t>Wir loben, danken und beten Gott an</a:t>
            </a:r>
            <a:r>
              <a:rPr lang="de-DE" sz="3200" dirty="0" smtClean="0"/>
              <a:t>:</a:t>
            </a:r>
          </a:p>
          <a:p>
            <a:r>
              <a:rPr lang="de-DE" dirty="0"/>
              <a:t>Für seine Allmacht, Allgegenwart, Allgenügsamkeit </a:t>
            </a:r>
            <a:r>
              <a:rPr lang="de-DE" i="1" dirty="0"/>
              <a:t>(</a:t>
            </a:r>
            <a:r>
              <a:rPr lang="de-DE" i="1" dirty="0" err="1"/>
              <a:t>Ps</a:t>
            </a:r>
            <a:r>
              <a:rPr lang="de-DE" i="1" dirty="0"/>
              <a:t> </a:t>
            </a:r>
            <a:r>
              <a:rPr lang="de-DE" i="1" dirty="0" smtClean="0"/>
              <a:t>139,2-5; </a:t>
            </a:r>
            <a:r>
              <a:rPr lang="de-DE" i="1" dirty="0" err="1" smtClean="0"/>
              <a:t>Ps</a:t>
            </a:r>
            <a:r>
              <a:rPr lang="de-DE" i="1" dirty="0" smtClean="0"/>
              <a:t> </a:t>
            </a:r>
            <a:r>
              <a:rPr lang="de-DE" i="1" dirty="0"/>
              <a:t>104,1; </a:t>
            </a:r>
            <a:r>
              <a:rPr lang="de-DE" i="1" dirty="0" err="1"/>
              <a:t>Ps</a:t>
            </a:r>
            <a:r>
              <a:rPr lang="de-DE" i="1" dirty="0"/>
              <a:t> 73,25</a:t>
            </a:r>
            <a:r>
              <a:rPr lang="de-DE" i="1" dirty="0" smtClean="0"/>
              <a:t>)</a:t>
            </a:r>
          </a:p>
          <a:p>
            <a:r>
              <a:rPr lang="de-DE" dirty="0"/>
              <a:t>Für seine Treue, Geduld und Barmherzigkeit </a:t>
            </a:r>
            <a:r>
              <a:rPr lang="de-DE" i="1" dirty="0"/>
              <a:t>(</a:t>
            </a:r>
            <a:r>
              <a:rPr lang="de-DE" i="1" dirty="0" err="1"/>
              <a:t>Ps</a:t>
            </a:r>
            <a:r>
              <a:rPr lang="de-DE" i="1" dirty="0"/>
              <a:t> 86,15; </a:t>
            </a:r>
            <a:r>
              <a:rPr lang="de-DE" i="1" dirty="0" err="1"/>
              <a:t>Eph</a:t>
            </a:r>
            <a:r>
              <a:rPr lang="de-DE" i="1" dirty="0"/>
              <a:t> 2,4; </a:t>
            </a:r>
            <a:r>
              <a:rPr lang="de-DE" i="1" dirty="0" smtClean="0"/>
              <a:t>2 </a:t>
            </a:r>
            <a:r>
              <a:rPr lang="de-DE" i="1" dirty="0" err="1" smtClean="0"/>
              <a:t>Thess</a:t>
            </a:r>
            <a:r>
              <a:rPr lang="de-DE" i="1" dirty="0" smtClean="0"/>
              <a:t> </a:t>
            </a:r>
            <a:r>
              <a:rPr lang="de-DE" i="1" dirty="0"/>
              <a:t>3,3)</a:t>
            </a:r>
          </a:p>
          <a:p>
            <a:r>
              <a:rPr lang="de-DE" dirty="0" smtClean="0"/>
              <a:t>Für </a:t>
            </a:r>
            <a:r>
              <a:rPr lang="de-DE" dirty="0"/>
              <a:t>die Fülle seiner Gnade </a:t>
            </a:r>
            <a:r>
              <a:rPr lang="de-DE" i="1" dirty="0"/>
              <a:t>(</a:t>
            </a:r>
            <a:r>
              <a:rPr lang="de-DE" i="1" dirty="0" err="1"/>
              <a:t>Joh</a:t>
            </a:r>
            <a:r>
              <a:rPr lang="de-DE" i="1" dirty="0"/>
              <a:t> 1,16; </a:t>
            </a:r>
            <a:r>
              <a:rPr lang="de-DE" i="1" dirty="0" err="1"/>
              <a:t>Joh</a:t>
            </a:r>
            <a:r>
              <a:rPr lang="de-DE" i="1" dirty="0"/>
              <a:t> 3,16)</a:t>
            </a:r>
          </a:p>
          <a:p>
            <a:r>
              <a:rPr lang="de-DE" dirty="0" smtClean="0"/>
              <a:t>Für </a:t>
            </a:r>
            <a:r>
              <a:rPr lang="de-DE" dirty="0"/>
              <a:t>das Wirken des Heiligen Geistes durch die Verkündigung </a:t>
            </a:r>
            <a:r>
              <a:rPr lang="de-DE" dirty="0" smtClean="0"/>
              <a:t>in den </a:t>
            </a:r>
            <a:r>
              <a:rPr lang="de-DE" dirty="0"/>
              <a:t>Gemeinden </a:t>
            </a:r>
            <a:r>
              <a:rPr lang="de-DE" i="1" dirty="0"/>
              <a:t>(1 </a:t>
            </a:r>
            <a:r>
              <a:rPr lang="de-DE" i="1" dirty="0" err="1"/>
              <a:t>Thess</a:t>
            </a:r>
            <a:r>
              <a:rPr lang="de-DE" i="1" dirty="0"/>
              <a:t> 1,5)</a:t>
            </a:r>
          </a:p>
          <a:p>
            <a:r>
              <a:rPr lang="de-DE" dirty="0" smtClean="0"/>
              <a:t>Für </a:t>
            </a:r>
            <a:r>
              <a:rPr lang="de-DE" dirty="0"/>
              <a:t>geistliche Frucht, Bekehrungen und Taufen in den </a:t>
            </a:r>
            <a:r>
              <a:rPr lang="de-DE" dirty="0" smtClean="0"/>
              <a:t>Gemeinden </a:t>
            </a:r>
            <a:r>
              <a:rPr lang="de-DE" i="1" dirty="0" smtClean="0"/>
              <a:t>(</a:t>
            </a:r>
            <a:r>
              <a:rPr lang="de-DE" i="1" dirty="0" err="1" smtClean="0"/>
              <a:t>Eph</a:t>
            </a:r>
            <a:r>
              <a:rPr lang="de-DE" i="1" dirty="0" smtClean="0"/>
              <a:t> </a:t>
            </a:r>
            <a:r>
              <a:rPr lang="de-DE" i="1" dirty="0"/>
              <a:t>1,16)</a:t>
            </a:r>
          </a:p>
          <a:p>
            <a:r>
              <a:rPr lang="de-DE" dirty="0" smtClean="0"/>
              <a:t>Für </a:t>
            </a:r>
            <a:r>
              <a:rPr lang="de-DE" dirty="0"/>
              <a:t>die geistlichen und materiellen Segnungen in den </a:t>
            </a:r>
            <a:r>
              <a:rPr lang="de-DE" dirty="0" smtClean="0"/>
              <a:t>Gemeinden </a:t>
            </a:r>
            <a:r>
              <a:rPr lang="de-DE" i="1" dirty="0" smtClean="0"/>
              <a:t>(</a:t>
            </a:r>
            <a:r>
              <a:rPr lang="de-DE" i="1" dirty="0" err="1" smtClean="0"/>
              <a:t>Ps</a:t>
            </a:r>
            <a:r>
              <a:rPr lang="de-DE" i="1" dirty="0" smtClean="0"/>
              <a:t> </a:t>
            </a:r>
            <a:r>
              <a:rPr lang="de-DE" i="1" dirty="0"/>
              <a:t>92,1-6; </a:t>
            </a:r>
            <a:r>
              <a:rPr lang="de-DE" i="1" dirty="0" err="1"/>
              <a:t>Eph</a:t>
            </a:r>
            <a:r>
              <a:rPr lang="de-DE" i="1" dirty="0"/>
              <a:t> 1,3)</a:t>
            </a:r>
          </a:p>
          <a:p>
            <a:r>
              <a:rPr lang="de-DE" dirty="0" smtClean="0"/>
              <a:t>Für </a:t>
            </a:r>
            <a:r>
              <a:rPr lang="de-DE" dirty="0"/>
              <a:t>das tägliche Brot </a:t>
            </a:r>
            <a:r>
              <a:rPr lang="de-DE" i="1" dirty="0"/>
              <a:t>(5 Mo 8,10</a:t>
            </a:r>
            <a:r>
              <a:rPr lang="de-DE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560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</a:t>
            </a:r>
            <a:r>
              <a:rPr lang="de-DE" dirty="0" smtClean="0"/>
              <a:t>1	</a:t>
            </a:r>
            <a:r>
              <a:rPr lang="de-DE" dirty="0"/>
              <a:t>Rückblick auf das Jahr 2020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000" dirty="0"/>
              <a:t>Wir bitten</a:t>
            </a:r>
            <a:r>
              <a:rPr lang="de-DE" sz="3000" dirty="0" smtClean="0"/>
              <a:t>:</a:t>
            </a:r>
          </a:p>
          <a:p>
            <a:r>
              <a:rPr lang="de-DE" dirty="0"/>
              <a:t>Um eine richtige innere Gebetshaltung </a:t>
            </a:r>
            <a:r>
              <a:rPr lang="de-DE" i="1" dirty="0"/>
              <a:t>(</a:t>
            </a:r>
            <a:r>
              <a:rPr lang="de-DE" i="1" dirty="0" err="1"/>
              <a:t>Jes</a:t>
            </a:r>
            <a:r>
              <a:rPr lang="de-DE" i="1" dirty="0"/>
              <a:t> 59,1-2; 1 Tim 2,8)</a:t>
            </a:r>
          </a:p>
          <a:p>
            <a:r>
              <a:rPr lang="de-DE" dirty="0" smtClean="0"/>
              <a:t>Um </a:t>
            </a:r>
            <a:r>
              <a:rPr lang="de-DE" dirty="0"/>
              <a:t>Beständigkeit im Gebet, auch in der Gebetswoche </a:t>
            </a:r>
            <a:r>
              <a:rPr lang="de-DE" i="1" dirty="0"/>
              <a:t>(</a:t>
            </a:r>
            <a:r>
              <a:rPr lang="de-DE" i="1" dirty="0" err="1"/>
              <a:t>Apg</a:t>
            </a:r>
            <a:r>
              <a:rPr lang="de-DE" i="1" dirty="0"/>
              <a:t> </a:t>
            </a:r>
            <a:r>
              <a:rPr lang="de-DE" i="1" dirty="0" smtClean="0"/>
              <a:t>2,42; </a:t>
            </a:r>
            <a:r>
              <a:rPr lang="de-DE" i="1" dirty="0" err="1" smtClean="0"/>
              <a:t>Apg</a:t>
            </a:r>
            <a:r>
              <a:rPr lang="de-DE" i="1" dirty="0" smtClean="0"/>
              <a:t> </a:t>
            </a:r>
            <a:r>
              <a:rPr lang="de-DE" i="1" dirty="0"/>
              <a:t>4,24)</a:t>
            </a:r>
          </a:p>
          <a:p>
            <a:r>
              <a:rPr lang="de-DE" dirty="0" smtClean="0"/>
              <a:t>Um </a:t>
            </a:r>
            <a:r>
              <a:rPr lang="de-DE" dirty="0"/>
              <a:t>Erhörung der Gebete in der Gebetswoche </a:t>
            </a:r>
            <a:r>
              <a:rPr lang="de-DE" i="1" dirty="0"/>
              <a:t>(</a:t>
            </a:r>
            <a:r>
              <a:rPr lang="de-DE" i="1" dirty="0" err="1"/>
              <a:t>Ps</a:t>
            </a:r>
            <a:r>
              <a:rPr lang="de-DE" i="1" dirty="0"/>
              <a:t> </a:t>
            </a:r>
            <a:r>
              <a:rPr lang="de-DE" i="1" dirty="0" smtClean="0"/>
              <a:t>141,1-2; </a:t>
            </a:r>
            <a:r>
              <a:rPr lang="de-DE" i="1" dirty="0" err="1" smtClean="0"/>
              <a:t>Apg</a:t>
            </a:r>
            <a:r>
              <a:rPr lang="de-DE" i="1" dirty="0" smtClean="0"/>
              <a:t> </a:t>
            </a:r>
            <a:r>
              <a:rPr lang="de-DE" i="1" dirty="0"/>
              <a:t>12,12-16)</a:t>
            </a:r>
          </a:p>
          <a:p>
            <a:r>
              <a:rPr lang="de-DE" dirty="0" smtClean="0"/>
              <a:t>Um </a:t>
            </a:r>
            <a:r>
              <a:rPr lang="de-DE" dirty="0"/>
              <a:t>Vergebung der Sünden und Reinigung </a:t>
            </a:r>
            <a:r>
              <a:rPr lang="de-DE" i="1" dirty="0"/>
              <a:t>(</a:t>
            </a:r>
            <a:r>
              <a:rPr lang="de-DE" i="1" dirty="0" err="1"/>
              <a:t>Jes</a:t>
            </a:r>
            <a:r>
              <a:rPr lang="de-DE" i="1" dirty="0"/>
              <a:t> 58,1-7)</a:t>
            </a:r>
          </a:p>
          <a:p>
            <a:r>
              <a:rPr lang="de-DE" dirty="0" smtClean="0"/>
              <a:t>Für </a:t>
            </a:r>
            <a:r>
              <a:rPr lang="de-DE" dirty="0"/>
              <a:t>neue Erfahrung, Erkenntnis und Begegnung Gottes </a:t>
            </a:r>
            <a:r>
              <a:rPr lang="de-DE" i="1" dirty="0"/>
              <a:t>(</a:t>
            </a:r>
            <a:r>
              <a:rPr lang="de-DE" i="1" dirty="0" err="1"/>
              <a:t>Ps</a:t>
            </a:r>
            <a:r>
              <a:rPr lang="de-DE" i="1" dirty="0"/>
              <a:t> 34,8</a:t>
            </a:r>
            <a:r>
              <a:rPr lang="de-DE" i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300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</a:t>
            </a:r>
            <a:r>
              <a:rPr lang="de-DE" dirty="0" smtClean="0"/>
              <a:t>1	</a:t>
            </a:r>
            <a:r>
              <a:rPr lang="de-DE" dirty="0"/>
              <a:t>Rückblick auf das Jahr 2020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/>
              <a:t>Aktuelle Dankes- &amp; Gebetsanliegen der </a:t>
            </a:r>
            <a:r>
              <a:rPr lang="de-DE" sz="3000" dirty="0" smtClean="0"/>
              <a:t>Gemeinde:</a:t>
            </a:r>
            <a:endParaRPr lang="de-DE" sz="3000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165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</a:t>
            </a:r>
            <a:r>
              <a:rPr lang="de-DE" dirty="0" smtClean="0"/>
              <a:t>2	Das Leben nach dem Wort Gottes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18712" y="1540700"/>
            <a:ext cx="10554574" cy="531729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Clr>
                <a:srgbClr val="00C6BB"/>
              </a:buClr>
              <a:buNone/>
            </a:pPr>
            <a:r>
              <a:rPr lang="de-DE" sz="3500" dirty="0" smtClean="0"/>
              <a:t>Wir </a:t>
            </a:r>
            <a:r>
              <a:rPr lang="de-DE" sz="3500" dirty="0"/>
              <a:t>danken Gott:</a:t>
            </a:r>
            <a:endParaRPr lang="de-DE" sz="3500" dirty="0" smtClean="0"/>
          </a:p>
          <a:p>
            <a:r>
              <a:rPr lang="de-DE" dirty="0" smtClean="0"/>
              <a:t>Für </a:t>
            </a:r>
            <a:r>
              <a:rPr lang="de-DE" dirty="0"/>
              <a:t>Jesus, das lebendige Wort </a:t>
            </a:r>
            <a:r>
              <a:rPr lang="de-DE" i="1" dirty="0"/>
              <a:t>(</a:t>
            </a:r>
            <a:r>
              <a:rPr lang="de-DE" i="1" dirty="0" err="1"/>
              <a:t>Joh</a:t>
            </a:r>
            <a:r>
              <a:rPr lang="de-DE" i="1" dirty="0"/>
              <a:t> 1,1-4.18)</a:t>
            </a:r>
          </a:p>
          <a:p>
            <a:r>
              <a:rPr lang="de-DE" dirty="0" smtClean="0"/>
              <a:t>Für </a:t>
            </a:r>
            <a:r>
              <a:rPr lang="de-DE" dirty="0"/>
              <a:t>die Bibel, das Wort Gottes </a:t>
            </a:r>
            <a:r>
              <a:rPr lang="de-DE" i="1" dirty="0"/>
              <a:t>(2 Petr 1,21; 2 Tim 3,16)</a:t>
            </a:r>
          </a:p>
          <a:p>
            <a:r>
              <a:rPr lang="de-DE" dirty="0" smtClean="0"/>
              <a:t>Für </a:t>
            </a:r>
            <a:r>
              <a:rPr lang="de-DE" dirty="0"/>
              <a:t>die vielfältigen Übersetzungen der Bibel in </a:t>
            </a:r>
            <a:r>
              <a:rPr lang="de-DE" dirty="0" smtClean="0"/>
              <a:t>unsere Muttersprache</a:t>
            </a:r>
            <a:endParaRPr lang="de-DE" dirty="0"/>
          </a:p>
          <a:p>
            <a:r>
              <a:rPr lang="de-DE" dirty="0" smtClean="0"/>
              <a:t>Für </a:t>
            </a:r>
            <a:r>
              <a:rPr lang="de-DE" dirty="0"/>
              <a:t>die weltweite Verbreitung des Evangeliums durch:</a:t>
            </a:r>
          </a:p>
          <a:p>
            <a:pPr marL="0" indent="0">
              <a:buNone/>
            </a:pPr>
            <a:r>
              <a:rPr lang="de-DE" dirty="0" smtClean="0"/>
              <a:t>	- </a:t>
            </a:r>
            <a:r>
              <a:rPr lang="de-DE" dirty="0"/>
              <a:t>Das gesprochene Wort</a:t>
            </a:r>
          </a:p>
          <a:p>
            <a:pPr marL="0" indent="0">
              <a:buNone/>
            </a:pPr>
            <a:r>
              <a:rPr lang="de-DE" dirty="0" smtClean="0"/>
              <a:t>	- </a:t>
            </a:r>
            <a:r>
              <a:rPr lang="de-DE" dirty="0"/>
              <a:t>Das geschriebene Wort</a:t>
            </a:r>
          </a:p>
          <a:p>
            <a:pPr marL="0" indent="0">
              <a:buNone/>
            </a:pPr>
            <a:r>
              <a:rPr lang="de-DE" dirty="0" smtClean="0"/>
              <a:t>	- </a:t>
            </a:r>
            <a:r>
              <a:rPr lang="de-DE" dirty="0"/>
              <a:t>Das ausgestrahlte Wort</a:t>
            </a:r>
          </a:p>
          <a:p>
            <a:pPr marL="0" indent="0">
              <a:buNone/>
            </a:pPr>
            <a:r>
              <a:rPr lang="de-DE" dirty="0" smtClean="0"/>
              <a:t>	- </a:t>
            </a:r>
            <a:r>
              <a:rPr lang="de-DE" dirty="0"/>
              <a:t>Das gelebte Wort</a:t>
            </a:r>
          </a:p>
          <a:p>
            <a:r>
              <a:rPr lang="de-DE" dirty="0" smtClean="0"/>
              <a:t>Für </a:t>
            </a:r>
            <a:r>
              <a:rPr lang="de-DE" dirty="0"/>
              <a:t>die biblische Verkündigung (Gottesdienst, </a:t>
            </a:r>
            <a:r>
              <a:rPr lang="de-DE" dirty="0" smtClean="0"/>
              <a:t>Jugendstunden, Kinderstunden</a:t>
            </a:r>
            <a:r>
              <a:rPr lang="de-DE" dirty="0"/>
              <a:t>) </a:t>
            </a:r>
            <a:r>
              <a:rPr lang="de-DE" i="1" dirty="0"/>
              <a:t>(2 Tim 3,16)</a:t>
            </a:r>
          </a:p>
          <a:p>
            <a:r>
              <a:rPr lang="de-DE" dirty="0" smtClean="0"/>
              <a:t>Für </a:t>
            </a:r>
            <a:r>
              <a:rPr lang="de-DE" dirty="0"/>
              <a:t>gute christliche Literatur, die uns im Verständnis des </a:t>
            </a:r>
            <a:r>
              <a:rPr lang="de-DE" dirty="0" smtClean="0"/>
              <a:t>Wortes unterstützt </a:t>
            </a:r>
            <a:r>
              <a:rPr lang="de-DE" i="1" dirty="0"/>
              <a:t>(</a:t>
            </a:r>
            <a:r>
              <a:rPr lang="de-DE" i="1" dirty="0" err="1"/>
              <a:t>Mt</a:t>
            </a:r>
            <a:r>
              <a:rPr lang="de-DE" i="1" dirty="0"/>
              <a:t> 13,52)</a:t>
            </a:r>
          </a:p>
          <a:p>
            <a:r>
              <a:rPr lang="de-DE" dirty="0"/>
              <a:t>Für das Bibelseminar Bonn und andere </a:t>
            </a:r>
            <a:r>
              <a:rPr lang="de-DE" dirty="0" smtClean="0"/>
              <a:t>Bibelschulen</a:t>
            </a:r>
          </a:p>
        </p:txBody>
      </p:sp>
    </p:spTree>
    <p:extLst>
      <p:ext uri="{BB962C8B-B14F-4D97-AF65-F5344CB8AC3E}">
        <p14:creationId xmlns:p14="http://schemas.microsoft.com/office/powerpoint/2010/main" val="1112563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2	 Das Leben nach dem Wort Gottes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9226" y="1690687"/>
            <a:ext cx="10554574" cy="469758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sz="3200" dirty="0"/>
              <a:t>Wir bitten</a:t>
            </a:r>
            <a:r>
              <a:rPr lang="de-DE" sz="3200" dirty="0" smtClean="0"/>
              <a:t>:</a:t>
            </a:r>
          </a:p>
          <a:p>
            <a:r>
              <a:rPr lang="de-DE" dirty="0"/>
              <a:t>Um die Verbreitung des Wortes Gottes </a:t>
            </a:r>
            <a:r>
              <a:rPr lang="de-DE" i="1" dirty="0"/>
              <a:t>(</a:t>
            </a:r>
            <a:r>
              <a:rPr lang="de-DE" i="1" dirty="0" err="1"/>
              <a:t>Apg</a:t>
            </a:r>
            <a:r>
              <a:rPr lang="de-DE" i="1" dirty="0"/>
              <a:t> 8,4)</a:t>
            </a:r>
          </a:p>
          <a:p>
            <a:r>
              <a:rPr lang="de-DE" dirty="0" smtClean="0"/>
              <a:t>Um </a:t>
            </a:r>
            <a:r>
              <a:rPr lang="de-DE" dirty="0"/>
              <a:t>Segen für alle Mitarbeiter, die das Wort Gottes </a:t>
            </a:r>
            <a:r>
              <a:rPr lang="de-DE" dirty="0" smtClean="0"/>
              <a:t>weitergeben (Kindermitarbeiter</a:t>
            </a:r>
            <a:r>
              <a:rPr lang="de-DE" dirty="0"/>
              <a:t>, Lehrer, Prediger, Jugendleiter)</a:t>
            </a:r>
          </a:p>
          <a:p>
            <a:r>
              <a:rPr lang="de-DE" dirty="0" smtClean="0"/>
              <a:t>Um </a:t>
            </a:r>
            <a:r>
              <a:rPr lang="de-DE" dirty="0"/>
              <a:t>Offenheit gegenüber dem Reden Gottes durch sein </a:t>
            </a:r>
            <a:r>
              <a:rPr lang="de-DE" dirty="0" smtClean="0"/>
              <a:t>Wort </a:t>
            </a:r>
            <a:r>
              <a:rPr lang="de-DE" i="1" dirty="0" smtClean="0"/>
              <a:t>(</a:t>
            </a:r>
            <a:r>
              <a:rPr lang="de-DE" i="1" dirty="0" err="1" smtClean="0"/>
              <a:t>Apg</a:t>
            </a:r>
            <a:r>
              <a:rPr lang="de-DE" i="1" dirty="0" smtClean="0"/>
              <a:t> </a:t>
            </a:r>
            <a:r>
              <a:rPr lang="de-DE" i="1" dirty="0"/>
              <a:t>17,11)</a:t>
            </a:r>
          </a:p>
          <a:p>
            <a:r>
              <a:rPr lang="de-DE" dirty="0" smtClean="0"/>
              <a:t>Um </a:t>
            </a:r>
            <a:r>
              <a:rPr lang="de-DE" dirty="0"/>
              <a:t>die Bewahrung vor Verfälschung der Heiligen </a:t>
            </a:r>
            <a:r>
              <a:rPr lang="de-DE" dirty="0" smtClean="0"/>
              <a:t>Schrift </a:t>
            </a:r>
            <a:r>
              <a:rPr lang="de-DE" i="1" dirty="0" smtClean="0"/>
              <a:t>(2 </a:t>
            </a:r>
            <a:r>
              <a:rPr lang="de-DE" i="1" dirty="0"/>
              <a:t>Petr 3,16; </a:t>
            </a:r>
            <a:r>
              <a:rPr lang="de-DE" i="1" dirty="0" err="1"/>
              <a:t>Apg</a:t>
            </a:r>
            <a:r>
              <a:rPr lang="de-DE" i="1" dirty="0"/>
              <a:t> 20,32)</a:t>
            </a:r>
          </a:p>
          <a:p>
            <a:r>
              <a:rPr lang="de-DE" dirty="0" smtClean="0"/>
              <a:t>Dass </a:t>
            </a:r>
            <a:r>
              <a:rPr lang="de-DE" dirty="0"/>
              <a:t>Eltern mit Freuden den Kindern das Wort Gottes lieb </a:t>
            </a:r>
            <a:r>
              <a:rPr lang="de-DE" dirty="0" smtClean="0"/>
              <a:t>machen </a:t>
            </a:r>
            <a:r>
              <a:rPr lang="de-DE" i="1" dirty="0" smtClean="0"/>
              <a:t>(5 </a:t>
            </a:r>
            <a:r>
              <a:rPr lang="de-DE" i="1" dirty="0"/>
              <a:t>Mo 6,7)</a:t>
            </a:r>
          </a:p>
          <a:p>
            <a:r>
              <a:rPr lang="de-DE" dirty="0" smtClean="0"/>
              <a:t>Um </a:t>
            </a:r>
            <a:r>
              <a:rPr lang="de-DE" dirty="0"/>
              <a:t>Segen für das Bibelstudium und seinen wachsenden </a:t>
            </a:r>
            <a:r>
              <a:rPr lang="de-DE" dirty="0" smtClean="0"/>
              <a:t>Einfluss auf </a:t>
            </a:r>
            <a:r>
              <a:rPr lang="de-DE" dirty="0"/>
              <a:t>unser Leben </a:t>
            </a:r>
            <a:r>
              <a:rPr lang="de-DE" i="1" dirty="0"/>
              <a:t>(Kol 3,16; 2 Tim 3,16-17)</a:t>
            </a:r>
          </a:p>
          <a:p>
            <a:r>
              <a:rPr lang="de-DE" dirty="0" smtClean="0"/>
              <a:t>Um </a:t>
            </a:r>
            <a:r>
              <a:rPr lang="de-DE" dirty="0"/>
              <a:t>den Segen für unsere Bibelschule sowie alle Studierende </a:t>
            </a:r>
            <a:r>
              <a:rPr lang="de-DE" dirty="0" smtClean="0"/>
              <a:t>und Dozenten </a:t>
            </a:r>
          </a:p>
        </p:txBody>
      </p:sp>
    </p:spTree>
    <p:extLst>
      <p:ext uri="{BB962C8B-B14F-4D97-AF65-F5344CB8AC3E}">
        <p14:creationId xmlns:p14="http://schemas.microsoft.com/office/powerpoint/2010/main" val="205802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2	Das Leben nach dem Wort Gottes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3000" dirty="0"/>
              <a:t>Aktuelle Dankes- &amp; Gebetsanliegen der </a:t>
            </a:r>
            <a:r>
              <a:rPr lang="de-DE" sz="3000" dirty="0" smtClean="0"/>
              <a:t>Gemeinde:</a:t>
            </a:r>
            <a:endParaRPr lang="de-DE" sz="3000" dirty="0"/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92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Tag </a:t>
            </a:r>
            <a:r>
              <a:rPr lang="de-DE" dirty="0" smtClean="0"/>
              <a:t>3	Gemeindeleben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99226" y="1690688"/>
            <a:ext cx="10554574" cy="4245015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00C6BB"/>
              </a:buClr>
              <a:buNone/>
            </a:pPr>
            <a:r>
              <a:rPr lang="de-DE" sz="3200" dirty="0"/>
              <a:t>Wir danken Gott:</a:t>
            </a:r>
          </a:p>
          <a:p>
            <a:r>
              <a:rPr lang="de-DE" dirty="0"/>
              <a:t>Für die Gründung der Gemeinde durch Jesus </a:t>
            </a:r>
            <a:r>
              <a:rPr lang="de-DE" dirty="0" smtClean="0"/>
              <a:t>Christus </a:t>
            </a:r>
            <a:r>
              <a:rPr lang="de-DE" i="1" dirty="0" smtClean="0"/>
              <a:t>(</a:t>
            </a:r>
            <a:r>
              <a:rPr lang="de-DE" i="1" dirty="0" err="1" smtClean="0"/>
              <a:t>Eph</a:t>
            </a:r>
            <a:r>
              <a:rPr lang="de-DE" i="1" dirty="0" smtClean="0"/>
              <a:t> </a:t>
            </a:r>
            <a:r>
              <a:rPr lang="de-DE" i="1" dirty="0"/>
              <a:t>2,19-20)</a:t>
            </a:r>
          </a:p>
          <a:p>
            <a:r>
              <a:rPr lang="de-DE" dirty="0" smtClean="0"/>
              <a:t>Für </a:t>
            </a:r>
            <a:r>
              <a:rPr lang="de-DE" dirty="0"/>
              <a:t>Neugründungen und Wachstum der Gemeinden </a:t>
            </a:r>
            <a:r>
              <a:rPr lang="de-DE" dirty="0" smtClean="0"/>
              <a:t>weltweit </a:t>
            </a:r>
            <a:r>
              <a:rPr lang="de-DE" i="1" dirty="0" smtClean="0"/>
              <a:t>(</a:t>
            </a:r>
            <a:r>
              <a:rPr lang="de-DE" i="1" dirty="0" err="1" smtClean="0"/>
              <a:t>Apg</a:t>
            </a:r>
            <a:r>
              <a:rPr lang="de-DE" i="1" dirty="0" smtClean="0"/>
              <a:t> </a:t>
            </a:r>
            <a:r>
              <a:rPr lang="de-DE" i="1" dirty="0"/>
              <a:t>1,8-9)</a:t>
            </a:r>
          </a:p>
          <a:p>
            <a:r>
              <a:rPr lang="de-DE" dirty="0" smtClean="0"/>
              <a:t>Für </a:t>
            </a:r>
            <a:r>
              <a:rPr lang="de-DE" dirty="0"/>
              <a:t>hingegebene Arbeiter in der Gemeinde </a:t>
            </a:r>
            <a:r>
              <a:rPr lang="de-DE" i="1" dirty="0"/>
              <a:t>(</a:t>
            </a:r>
            <a:r>
              <a:rPr lang="de-DE" i="1" dirty="0" err="1"/>
              <a:t>Eph</a:t>
            </a:r>
            <a:r>
              <a:rPr lang="de-DE" i="1" dirty="0"/>
              <a:t> 4,11-12)</a:t>
            </a:r>
          </a:p>
          <a:p>
            <a:r>
              <a:rPr lang="de-DE" dirty="0" smtClean="0"/>
              <a:t>Für </a:t>
            </a:r>
            <a:r>
              <a:rPr lang="de-DE" dirty="0"/>
              <a:t>die vielfältigen Gaben der Geschwister in der </a:t>
            </a:r>
            <a:r>
              <a:rPr lang="de-DE" dirty="0" smtClean="0"/>
              <a:t>Gemeinde </a:t>
            </a:r>
            <a:r>
              <a:rPr lang="de-DE" i="1" dirty="0" smtClean="0"/>
              <a:t>(1 </a:t>
            </a:r>
            <a:r>
              <a:rPr lang="de-DE" i="1" dirty="0"/>
              <a:t>Kor 12,4-6)</a:t>
            </a:r>
          </a:p>
          <a:p>
            <a:r>
              <a:rPr lang="de-DE" dirty="0" smtClean="0"/>
              <a:t>Für </a:t>
            </a:r>
            <a:r>
              <a:rPr lang="de-DE" dirty="0"/>
              <a:t>die vielen Kinder-, Jungschar- und Jugendgruppen</a:t>
            </a:r>
          </a:p>
          <a:p>
            <a:r>
              <a:rPr lang="de-DE" dirty="0" smtClean="0"/>
              <a:t>Für </a:t>
            </a:r>
            <a:r>
              <a:rPr lang="de-DE" dirty="0"/>
              <a:t>die Freiheit, unseren Glauben ausleben zu dürfen</a:t>
            </a:r>
          </a:p>
        </p:txBody>
      </p:sp>
    </p:spTree>
    <p:extLst>
      <p:ext uri="{BB962C8B-B14F-4D97-AF65-F5344CB8AC3E}">
        <p14:creationId xmlns:p14="http://schemas.microsoft.com/office/powerpoint/2010/main" val="4190098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1241</Words>
  <Application>Microsoft Office PowerPoint</Application>
  <PresentationFormat>Breitbild</PresentationFormat>
  <Paragraphs>137</Paragraphs>
  <Slides>23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</vt:lpstr>
      <vt:lpstr>Gebetsprogramm 2021</vt:lpstr>
      <vt:lpstr>PowerPoint-Präsentation</vt:lpstr>
      <vt:lpstr>Tag 1 Rückblick auf das Jahr 2020</vt:lpstr>
      <vt:lpstr>Tag 1 Rückblick auf das Jahr 2020</vt:lpstr>
      <vt:lpstr>Tag 1 Rückblick auf das Jahr 2020</vt:lpstr>
      <vt:lpstr>Tag 2 Das Leben nach dem Wort Gottes</vt:lpstr>
      <vt:lpstr>Tag 2  Das Leben nach dem Wort Gottes</vt:lpstr>
      <vt:lpstr>Tag 2 Das Leben nach dem Wort Gottes</vt:lpstr>
      <vt:lpstr>Tag 3 Gemeindeleben</vt:lpstr>
      <vt:lpstr>Tag 3 Gemeindeleben</vt:lpstr>
      <vt:lpstr>Tag 3 Gemeindeleben</vt:lpstr>
      <vt:lpstr>Tag 4 Ehe und Familie</vt:lpstr>
      <vt:lpstr>Tag 4 Ehe und Familie</vt:lpstr>
      <vt:lpstr>Tag 4 Ehe und Familie</vt:lpstr>
      <vt:lpstr>Tag 5 Unser Land und unsere Regierung</vt:lpstr>
      <vt:lpstr>Tag 5 Unser Land und unsere Regierung</vt:lpstr>
      <vt:lpstr>Tag 5 Unser Land und unsere Regierung</vt:lpstr>
      <vt:lpstr>Tag 6 Jüngerschaft und Evangelisation</vt:lpstr>
      <vt:lpstr>Tag 6  Jüngerschaft und Evangelisation</vt:lpstr>
      <vt:lpstr>Tag 6 Jüngerschaft und Evangelisation</vt:lpstr>
      <vt:lpstr>Tag 7 Unsere Hoffnung –    Wiederkunft des Herrn</vt:lpstr>
      <vt:lpstr>Tag 7 Unsere Hoffnung –    Wiederkunft des Herrn</vt:lpstr>
      <vt:lpstr>Tag 7 Unsere Hoffnung –    Wiederkunft des Herrn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Gott spricht:  „Suche Frieden und jage ihm nach!“ Psalm 34,15b</dc:title>
  <dc:creator>BTG Büro</dc:creator>
  <cp:lastModifiedBy>BTG BTG</cp:lastModifiedBy>
  <cp:revision>22</cp:revision>
  <dcterms:created xsi:type="dcterms:W3CDTF">2018-11-29T09:53:37Z</dcterms:created>
  <dcterms:modified xsi:type="dcterms:W3CDTF">2020-12-10T09:37:48Z</dcterms:modified>
</cp:coreProperties>
</file>